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0" r:id="rId2"/>
    <p:sldId id="293" r:id="rId3"/>
    <p:sldId id="283" r:id="rId4"/>
    <p:sldId id="286" r:id="rId5"/>
    <p:sldId id="297" r:id="rId6"/>
    <p:sldId id="284" r:id="rId7"/>
    <p:sldId id="294" r:id="rId8"/>
    <p:sldId id="287" r:id="rId9"/>
    <p:sldId id="295" r:id="rId10"/>
    <p:sldId id="289" r:id="rId11"/>
    <p:sldId id="290" r:id="rId12"/>
    <p:sldId id="288" r:id="rId13"/>
    <p:sldId id="291" r:id="rId14"/>
    <p:sldId id="296" r:id="rId15"/>
    <p:sldId id="29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313"/>
    <p:restoredTop sz="75086"/>
  </p:normalViewPr>
  <p:slideViewPr>
    <p:cSldViewPr snapToGrid="0" snapToObjects="1">
      <p:cViewPr varScale="1">
        <p:scale>
          <a:sx n="96" d="100"/>
          <a:sy n="96" d="100"/>
        </p:scale>
        <p:origin x="18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3F7466-86AD-F844-AE56-5F3E64DF7101}" type="datetimeFigureOut">
              <a:rPr lang="en-US" smtClean="0"/>
              <a:t>8/9/20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00E1A-FBCD-5644-B689-448E5E621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93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00E1A-FBCD-5644-B689-448E5E6215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39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00E1A-FBCD-5644-B689-448E5E6215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19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00E1A-FBCD-5644-B689-448E5E6215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36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00E1A-FBCD-5644-B689-448E5E6215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60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00E1A-FBCD-5644-B689-448E5E6215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028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00E1A-FBCD-5644-B689-448E5E62153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617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00E1A-FBCD-5644-B689-448E5E6215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24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00E1A-FBCD-5644-B689-448E5E6215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51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2B806-273C-2A44-990F-6D361A305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2831-FD0F-9446-BE3D-A4838047E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03E9F-F5CF-5146-AB3E-3AC78D117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FA8A3-8DAE-BF42-91FB-3D07C2CE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6EBAA-9D5A-0B42-B0B5-0C9D251E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457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5BE49-20F2-F84B-8119-63BB77C6C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05E0B-C610-DB49-A185-24E7C3EC2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703DF-1BE7-1A41-A0EA-67D37ED0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4C795-0A1C-B64C-94EB-C5F16B80F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3F201-E985-F344-97FC-D4EFA0DA3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502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0F0BDD-6CC1-9545-B6DD-C394460F77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D61AE-4017-B645-A4E6-0FEB2D4ACD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B4309-4C0E-E64D-9488-EAF3ADDE4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D13DF-B409-564E-84E2-1AAB41653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03EFC-B100-604F-9C7C-A7C5F0845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871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9B072-974D-E041-80E5-63E66371B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D26BD-F1D6-184E-ABDB-44B40411B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C029A-7EBF-8646-98C9-13F1CF22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5F8F3-0BB4-A041-8772-114A73C7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B7673-C561-D843-A1EF-31B62C770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25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BAEBC-9D86-484D-82B4-60DE3C9EA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BC4E2-7C23-6943-B9C7-186E9C4C5A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387AF-209D-054B-AA9F-9C87303BE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A71E3-24FA-624A-83F1-329C9316B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095AD-56EF-BB42-A30D-7474759F4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81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309C6-ECE4-C744-A3CB-1F061E9C6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2D9D0-7E0D-BE4C-88A7-2C22861F79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65F1AB-F99B-F34E-A77D-33C87F556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BE9834-34FB-634C-BD62-FDE5BA0C8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E4613A-22BF-B140-8C42-006DB0B28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15B9F6-6059-5B41-A68A-A67C99B84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885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D7197-0EE2-A342-B5CD-547DCB81B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43A180-9DC0-B64F-888A-AFA6C6EF4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7E6241-6D71-4243-8A5E-651640355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576DB3-9D12-A042-B8A1-D30C1F8C4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C7BCB5-6D7D-3348-AC25-E623634A6D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B7A8C6-C9B6-A54D-8B75-DCCB610CD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98A7FE-7F17-AC4F-839C-6F4D53624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317801-B467-E545-B085-3D3D7E3D2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282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8C621-AEAC-AD42-8CCE-13B08183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DB016D-E282-E640-9C92-B6251DCC6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4DB0AB-AEA3-1446-BC96-4EF18A79E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B0A4FB-7D4F-8249-BFF1-DFDEB87BC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008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4DA33E-0A63-C746-A744-46C41D971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22E01F-9F4E-3049-9259-443BC5EA1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AA8FE-E5A8-274A-99EE-C6B6D7FE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770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F87BD-F29A-374B-9234-F9F31FD28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1665D-1029-094F-9884-32A259E56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60633D-0122-B041-A85A-7924137A9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59E1E6-DBEF-E54E-A93E-6E3A7193A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5A4F3-15B8-5948-8831-3CF884B02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9DE4C2-5F3B-A74B-8653-02417379E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82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E74F6-1025-5E44-AEE3-A25A5C07B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3AA300-9699-B146-92B3-43FEB29EF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F199DF-3794-9A4E-8DFD-FF5662F5F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CFE4F8-DA2E-7A40-AF86-4F8ACCA94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ACEAD3-6493-E34F-87B9-1EF7CF91A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05AFD3-A240-B642-A617-2BEF1E7BC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947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C978EC-9907-6E4C-A668-EC9E906DC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42C08-3D8F-EE44-AD04-E6C4E62AD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5358F-05A0-BC46-AE44-EADDC46D2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47153-B658-BC4A-BAE9-B6A78E9A8566}" type="datetimeFigureOut">
              <a:rPr lang="en-US" smtClean="0"/>
              <a:t>8/9/20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78A00-85E6-BE4A-86D2-B297BF5640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9717F-D07F-9948-BA45-D728523E7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0CA07-45C7-8142-9F4D-3A07AD48D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9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F0B2A-77EB-F24D-9815-3AA976106A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88C5C1-61D4-7645-826D-CD1721CB52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CPS 510</a:t>
            </a:r>
          </a:p>
          <a:p>
            <a:r>
              <a:rPr lang="en-US" dirty="0" err="1"/>
              <a:t>Danyang</a:t>
            </a:r>
            <a:r>
              <a:rPr lang="en-US" dirty="0"/>
              <a:t> </a:t>
            </a:r>
            <a:r>
              <a:rPr lang="en-US" dirty="0" err="1"/>
              <a:t>Zhuo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698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F0B8-BB3F-1143-B028-4F85C4BDC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Copy-on-write file systems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7D618C-E006-A444-99F4-7FAD0DEFE80D}"/>
              </a:ext>
            </a:extLst>
          </p:cNvPr>
          <p:cNvSpPr/>
          <p:nvPr/>
        </p:nvSpPr>
        <p:spPr>
          <a:xfrm>
            <a:off x="3430211" y="4571742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(Ubuntu 18.04)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F7DE5A-DF05-FC43-B745-EC9344E82FA0}"/>
              </a:ext>
            </a:extLst>
          </p:cNvPr>
          <p:cNvSpPr/>
          <p:nvPr/>
        </p:nvSpPr>
        <p:spPr>
          <a:xfrm>
            <a:off x="3430210" y="3612657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(echo “hello world” &gt;&gt; </a:t>
            </a:r>
            <a:r>
              <a:rPr lang="en-US" dirty="0" err="1"/>
              <a:t>hello.txt</a:t>
            </a:r>
            <a:r>
              <a:rPr lang="en-US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91E04D-96F0-2742-BE61-57E2E0C9E7ED}"/>
              </a:ext>
            </a:extLst>
          </p:cNvPr>
          <p:cNvSpPr/>
          <p:nvPr/>
        </p:nvSpPr>
        <p:spPr>
          <a:xfrm>
            <a:off x="1785405" y="2341379"/>
            <a:ext cx="3289609" cy="791736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 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23A5E49-2F26-3145-8EB1-191FA84E0C50}"/>
              </a:ext>
            </a:extLst>
          </p:cNvPr>
          <p:cNvCxnSpPr>
            <a:cxnSpLocks/>
          </p:cNvCxnSpPr>
          <p:nvPr/>
        </p:nvCxnSpPr>
        <p:spPr>
          <a:xfrm>
            <a:off x="1302026" y="3385930"/>
            <a:ext cx="7974496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B73580-1CA3-2B41-9EA9-96AB10B4DC75}"/>
              </a:ext>
            </a:extLst>
          </p:cNvPr>
          <p:cNvSpPr txBox="1"/>
          <p:nvPr/>
        </p:nvSpPr>
        <p:spPr>
          <a:xfrm>
            <a:off x="8337721" y="4404393"/>
            <a:ext cx="16162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Read only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56E33D-7139-DD41-BD77-D09670849509}"/>
              </a:ext>
            </a:extLst>
          </p:cNvPr>
          <p:cNvSpPr txBox="1"/>
          <p:nvPr/>
        </p:nvSpPr>
        <p:spPr>
          <a:xfrm>
            <a:off x="9694866" y="2524320"/>
            <a:ext cx="702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Diff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603C7D-0723-634F-8C0C-65B7D7009813}"/>
              </a:ext>
            </a:extLst>
          </p:cNvPr>
          <p:cNvSpPr/>
          <p:nvPr/>
        </p:nvSpPr>
        <p:spPr>
          <a:xfrm>
            <a:off x="5582152" y="2341379"/>
            <a:ext cx="3289609" cy="791736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 B</a:t>
            </a:r>
          </a:p>
        </p:txBody>
      </p:sp>
    </p:spTree>
    <p:extLst>
      <p:ext uri="{BB962C8B-B14F-4D97-AF65-F5344CB8AC3E}">
        <p14:creationId xmlns:p14="http://schemas.microsoft.com/office/powerpoint/2010/main" val="3204873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D8C1-6ABF-6D44-BECF-654602D63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89F2C-A671-1F4F-85FD-7B3851F77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docker run –v &lt;</a:t>
            </a:r>
            <a:r>
              <a:rPr lang="en-US" dirty="0" err="1"/>
              <a:t>host_path</a:t>
            </a:r>
            <a:r>
              <a:rPr lang="en-US" dirty="0"/>
              <a:t>&gt;:&lt;</a:t>
            </a:r>
            <a:r>
              <a:rPr lang="en-US" dirty="0" err="1"/>
              <a:t>container_path</a:t>
            </a:r>
            <a:r>
              <a:rPr lang="en-US" dirty="0"/>
              <a:t>&gt; ….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CEA1D7-34A4-A049-835A-400F86447D86}"/>
              </a:ext>
            </a:extLst>
          </p:cNvPr>
          <p:cNvSpPr/>
          <p:nvPr/>
        </p:nvSpPr>
        <p:spPr>
          <a:xfrm>
            <a:off x="1785406" y="2663687"/>
            <a:ext cx="2442038" cy="2862470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DC109F-C2FC-3142-A391-E30B47759FF5}"/>
              </a:ext>
            </a:extLst>
          </p:cNvPr>
          <p:cNvSpPr/>
          <p:nvPr/>
        </p:nvSpPr>
        <p:spPr>
          <a:xfrm>
            <a:off x="6569602" y="2637263"/>
            <a:ext cx="2442038" cy="28888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B4A1EB-07D7-394B-8E63-C39EAAC06911}"/>
              </a:ext>
            </a:extLst>
          </p:cNvPr>
          <p:cNvSpPr/>
          <p:nvPr/>
        </p:nvSpPr>
        <p:spPr>
          <a:xfrm>
            <a:off x="2796209" y="4691269"/>
            <a:ext cx="1431236" cy="834887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Directory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AC31C6-C1D8-864A-A2AF-AF466B62288E}"/>
              </a:ext>
            </a:extLst>
          </p:cNvPr>
          <p:cNvSpPr/>
          <p:nvPr/>
        </p:nvSpPr>
        <p:spPr>
          <a:xfrm>
            <a:off x="7580404" y="4691269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Directory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F715D5-F189-5C41-8B41-74DD38E075B4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4227445" y="5108713"/>
            <a:ext cx="3352959" cy="0"/>
          </a:xfrm>
          <a:prstGeom prst="straightConnector1">
            <a:avLst/>
          </a:prstGeom>
          <a:ln w="508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267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EFB7E-17D6-D347-918D-BFA15C21A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 (bridge mode)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590D99-F925-674E-B4FF-148667498E19}"/>
              </a:ext>
            </a:extLst>
          </p:cNvPr>
          <p:cNvSpPr/>
          <p:nvPr/>
        </p:nvSpPr>
        <p:spPr>
          <a:xfrm>
            <a:off x="1041871" y="2995074"/>
            <a:ext cx="2031059" cy="9010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  <a:p>
            <a:pPr algn="ctr"/>
            <a:r>
              <a:rPr lang="en-US" dirty="0"/>
              <a:t>(private IP)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BAC60B-224C-5046-A8CF-E3D8CA255DD7}"/>
              </a:ext>
            </a:extLst>
          </p:cNvPr>
          <p:cNvSpPr/>
          <p:nvPr/>
        </p:nvSpPr>
        <p:spPr>
          <a:xfrm>
            <a:off x="3420635" y="5028247"/>
            <a:ext cx="2031059" cy="901068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239B28-3B0A-3349-B0A4-DE2B574784A9}"/>
              </a:ext>
            </a:extLst>
          </p:cNvPr>
          <p:cNvSpPr/>
          <p:nvPr/>
        </p:nvSpPr>
        <p:spPr>
          <a:xfrm>
            <a:off x="3420636" y="2995074"/>
            <a:ext cx="2031059" cy="9010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  <a:p>
            <a:pPr algn="ctr"/>
            <a:r>
              <a:rPr lang="en-US" dirty="0"/>
              <a:t>(private IP)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CBC7EC-0573-ED48-B12B-D77CA0A485A4}"/>
              </a:ext>
            </a:extLst>
          </p:cNvPr>
          <p:cNvSpPr/>
          <p:nvPr/>
        </p:nvSpPr>
        <p:spPr>
          <a:xfrm>
            <a:off x="5799401" y="2995074"/>
            <a:ext cx="2031059" cy="90106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  <a:p>
            <a:pPr algn="ctr"/>
            <a:r>
              <a:rPr lang="en-US" dirty="0"/>
              <a:t>(private IP)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7779C1-D131-1543-BF9D-902B28D92C89}"/>
              </a:ext>
            </a:extLst>
          </p:cNvPr>
          <p:cNvSpPr/>
          <p:nvPr/>
        </p:nvSpPr>
        <p:spPr>
          <a:xfrm>
            <a:off x="3873733" y="4196195"/>
            <a:ext cx="1124861" cy="531998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Bridge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7319561C-1F77-D446-9778-BC6491CD6909}"/>
              </a:ext>
            </a:extLst>
          </p:cNvPr>
          <p:cNvCxnSpPr>
            <a:cxnSpLocks/>
            <a:stCxn id="9" idx="3"/>
            <a:endCxn id="7" idx="2"/>
          </p:cNvCxnSpPr>
          <p:nvPr/>
        </p:nvCxnSpPr>
        <p:spPr>
          <a:xfrm flipV="1">
            <a:off x="4998594" y="3896142"/>
            <a:ext cx="1816337" cy="566052"/>
          </a:xfrm>
          <a:prstGeom prst="bentConnector2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758F7833-051A-354A-ADCB-F6895D3675E3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rot="5400000" flipH="1" flipV="1">
            <a:off x="4286139" y="4046168"/>
            <a:ext cx="300053" cy="2"/>
          </a:xfrm>
          <a:prstGeom prst="bentConnector3">
            <a:avLst>
              <a:gd name="adj1" fmla="val 50000"/>
            </a:avLst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E473135D-226B-3C45-B36B-D8A9C80D0C1B}"/>
              </a:ext>
            </a:extLst>
          </p:cNvPr>
          <p:cNvCxnSpPr>
            <a:cxnSpLocks/>
            <a:stCxn id="9" idx="1"/>
            <a:endCxn id="4" idx="2"/>
          </p:cNvCxnSpPr>
          <p:nvPr/>
        </p:nvCxnSpPr>
        <p:spPr>
          <a:xfrm rot="10800000">
            <a:off x="2057401" y="3896142"/>
            <a:ext cx="1816332" cy="566052"/>
          </a:xfrm>
          <a:prstGeom prst="bentConnector2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53D3592C-4E4C-7F4E-800C-63A8BA6D03D4}"/>
              </a:ext>
            </a:extLst>
          </p:cNvPr>
          <p:cNvCxnSpPr>
            <a:cxnSpLocks/>
            <a:stCxn id="5" idx="0"/>
            <a:endCxn id="9" idx="2"/>
          </p:cNvCxnSpPr>
          <p:nvPr/>
        </p:nvCxnSpPr>
        <p:spPr>
          <a:xfrm rot="16200000" flipV="1">
            <a:off x="4286138" y="4878219"/>
            <a:ext cx="300054" cy="1"/>
          </a:xfrm>
          <a:prstGeom prst="bentConnector3">
            <a:avLst>
              <a:gd name="adj1" fmla="val 50000"/>
            </a:avLst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0C3464B1-FFEF-D741-BDC7-51B9C0D55581}"/>
              </a:ext>
            </a:extLst>
          </p:cNvPr>
          <p:cNvSpPr/>
          <p:nvPr/>
        </p:nvSpPr>
        <p:spPr>
          <a:xfrm>
            <a:off x="5799401" y="5028246"/>
            <a:ext cx="2031059" cy="901068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interface</a:t>
            </a:r>
          </a:p>
          <a:p>
            <a:pPr algn="ctr"/>
            <a:r>
              <a:rPr lang="en-US" dirty="0"/>
              <a:t>(public IP)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3B78DCD-68F3-FB4E-BEC3-D3A8C6447075}"/>
              </a:ext>
            </a:extLst>
          </p:cNvPr>
          <p:cNvCxnSpPr>
            <a:cxnSpLocks/>
            <a:stCxn id="5" idx="3"/>
            <a:endCxn id="27" idx="1"/>
          </p:cNvCxnSpPr>
          <p:nvPr/>
        </p:nvCxnSpPr>
        <p:spPr>
          <a:xfrm flipV="1">
            <a:off x="5451694" y="5478780"/>
            <a:ext cx="347707" cy="1"/>
          </a:xfrm>
          <a:prstGeom prst="bentConnector3">
            <a:avLst>
              <a:gd name="adj1" fmla="val 50000"/>
            </a:avLst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EEA4228F-F0F5-7749-B51F-B7346F5D2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docker run –p &lt;</a:t>
            </a:r>
            <a:r>
              <a:rPr lang="en-US" dirty="0" err="1"/>
              <a:t>host_port</a:t>
            </a:r>
            <a:r>
              <a:rPr lang="en-US" dirty="0"/>
              <a:t>&gt;:&lt;</a:t>
            </a:r>
            <a:r>
              <a:rPr lang="en-US" dirty="0" err="1"/>
              <a:t>container_port</a:t>
            </a:r>
            <a:r>
              <a:rPr lang="en-US" dirty="0"/>
              <a:t>&gt; ….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B211DB1-1004-E24A-B25B-64D85E56BCDF}"/>
              </a:ext>
            </a:extLst>
          </p:cNvPr>
          <p:cNvSpPr txBox="1"/>
          <p:nvPr/>
        </p:nvSpPr>
        <p:spPr>
          <a:xfrm>
            <a:off x="8930845" y="4728192"/>
            <a:ext cx="2100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MAC address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C4F26EF-3989-6F44-8C3E-CC822A4F1707}"/>
              </a:ext>
            </a:extLst>
          </p:cNvPr>
          <p:cNvSpPr txBox="1"/>
          <p:nvPr/>
        </p:nvSpPr>
        <p:spPr>
          <a:xfrm>
            <a:off x="9145135" y="3630613"/>
            <a:ext cx="1672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IP address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8B4C4B9-91FB-9B41-943C-2CB3B7D1CFC5}"/>
              </a:ext>
            </a:extLst>
          </p:cNvPr>
          <p:cNvSpPr txBox="1"/>
          <p:nvPr/>
        </p:nvSpPr>
        <p:spPr>
          <a:xfrm>
            <a:off x="9145135" y="2533035"/>
            <a:ext cx="1681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Hostname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F653E07-DE5D-1E42-9C59-1CAA998A176A}"/>
              </a:ext>
            </a:extLst>
          </p:cNvPr>
          <p:cNvCxnSpPr>
            <a:cxnSpLocks/>
            <a:stCxn id="41" idx="2"/>
            <a:endCxn id="40" idx="0"/>
          </p:cNvCxnSpPr>
          <p:nvPr/>
        </p:nvCxnSpPr>
        <p:spPr>
          <a:xfrm flipH="1">
            <a:off x="9981294" y="3056255"/>
            <a:ext cx="4360" cy="57435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39CFA64-B016-A440-80DE-AD48BC9D10F7}"/>
              </a:ext>
            </a:extLst>
          </p:cNvPr>
          <p:cNvCxnSpPr>
            <a:cxnSpLocks/>
            <a:stCxn id="40" idx="2"/>
            <a:endCxn id="39" idx="0"/>
          </p:cNvCxnSpPr>
          <p:nvPr/>
        </p:nvCxnSpPr>
        <p:spPr>
          <a:xfrm flipH="1">
            <a:off x="9981293" y="4153833"/>
            <a:ext cx="1" cy="57435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62000CB-536A-AA4A-8FD0-FCF54584A2B1}"/>
              </a:ext>
            </a:extLst>
          </p:cNvPr>
          <p:cNvSpPr txBox="1"/>
          <p:nvPr/>
        </p:nvSpPr>
        <p:spPr>
          <a:xfrm>
            <a:off x="10185083" y="4153414"/>
            <a:ext cx="774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E33C303-4C75-2D41-8257-FC4D277D1417}"/>
              </a:ext>
            </a:extLst>
          </p:cNvPr>
          <p:cNvSpPr txBox="1"/>
          <p:nvPr/>
        </p:nvSpPr>
        <p:spPr>
          <a:xfrm>
            <a:off x="10185082" y="3081824"/>
            <a:ext cx="803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DNS</a:t>
            </a:r>
          </a:p>
        </p:txBody>
      </p:sp>
    </p:spTree>
    <p:extLst>
      <p:ext uri="{BB962C8B-B14F-4D97-AF65-F5344CB8AC3E}">
        <p14:creationId xmlns:p14="http://schemas.microsoft.com/office/powerpoint/2010/main" val="51352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F25A-9407-D340-9013-F88582A1C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daemon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2E2C6E-6E54-3743-BB53-920CA0E79B14}"/>
              </a:ext>
            </a:extLst>
          </p:cNvPr>
          <p:cNvSpPr/>
          <p:nvPr/>
        </p:nvSpPr>
        <p:spPr>
          <a:xfrm>
            <a:off x="5348550" y="3915062"/>
            <a:ext cx="2031059" cy="901068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Docker daemon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70D579-23F9-6849-9BAB-94C20161CA6F}"/>
              </a:ext>
            </a:extLst>
          </p:cNvPr>
          <p:cNvSpPr/>
          <p:nvPr/>
        </p:nvSpPr>
        <p:spPr>
          <a:xfrm>
            <a:off x="5342199" y="2299332"/>
            <a:ext cx="2031059" cy="901068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Docker client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B9B168-EF38-374E-B9F2-871EE9C2C5B0}"/>
              </a:ext>
            </a:extLst>
          </p:cNvPr>
          <p:cNvSpPr/>
          <p:nvPr/>
        </p:nvSpPr>
        <p:spPr>
          <a:xfrm>
            <a:off x="9602772" y="2265168"/>
            <a:ext cx="2031059" cy="90106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Registry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54933460-CA7B-3D45-BBC5-32904B3B7A29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rot="16200000" flipV="1">
            <a:off x="6003574" y="3554555"/>
            <a:ext cx="714662" cy="6351"/>
          </a:xfrm>
          <a:prstGeom prst="bentConnector3">
            <a:avLst>
              <a:gd name="adj1" fmla="val 50000"/>
            </a:avLst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D996F894-0494-5347-9276-1386F0A7616A}"/>
              </a:ext>
            </a:extLst>
          </p:cNvPr>
          <p:cNvCxnSpPr>
            <a:cxnSpLocks/>
            <a:stCxn id="4" idx="3"/>
            <a:endCxn id="6" idx="2"/>
          </p:cNvCxnSpPr>
          <p:nvPr/>
        </p:nvCxnSpPr>
        <p:spPr>
          <a:xfrm flipV="1">
            <a:off x="7379609" y="3166236"/>
            <a:ext cx="3238693" cy="1199360"/>
          </a:xfrm>
          <a:prstGeom prst="bentConnector2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D526C18D-11BF-D248-A3CA-86E49C295551}"/>
              </a:ext>
            </a:extLst>
          </p:cNvPr>
          <p:cNvSpPr/>
          <p:nvPr/>
        </p:nvSpPr>
        <p:spPr>
          <a:xfrm>
            <a:off x="1235487" y="2087257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2E75F1-AD51-5546-883B-339AF914DD86}"/>
              </a:ext>
            </a:extLst>
          </p:cNvPr>
          <p:cNvSpPr/>
          <p:nvPr/>
        </p:nvSpPr>
        <p:spPr>
          <a:xfrm>
            <a:off x="1235487" y="3113345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2651F0-7760-5940-8275-05BD6FCDFBE9}"/>
              </a:ext>
            </a:extLst>
          </p:cNvPr>
          <p:cNvSpPr/>
          <p:nvPr/>
        </p:nvSpPr>
        <p:spPr>
          <a:xfrm>
            <a:off x="1235487" y="4174397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A1F6E1-C218-B04C-95ED-7944D1720DB3}"/>
              </a:ext>
            </a:extLst>
          </p:cNvPr>
          <p:cNvSpPr/>
          <p:nvPr/>
        </p:nvSpPr>
        <p:spPr>
          <a:xfrm>
            <a:off x="2938391" y="2087256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DF1EE6F-9679-D04E-A60B-EA0710853F68}"/>
              </a:ext>
            </a:extLst>
          </p:cNvPr>
          <p:cNvSpPr/>
          <p:nvPr/>
        </p:nvSpPr>
        <p:spPr>
          <a:xfrm>
            <a:off x="2938391" y="3113345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2AD00C-7E4A-D649-8431-4B3988C73F58}"/>
              </a:ext>
            </a:extLst>
          </p:cNvPr>
          <p:cNvSpPr/>
          <p:nvPr/>
        </p:nvSpPr>
        <p:spPr>
          <a:xfrm>
            <a:off x="838200" y="1867202"/>
            <a:ext cx="7181950" cy="3698711"/>
          </a:xfrm>
          <a:prstGeom prst="rect">
            <a:avLst/>
          </a:prstGeom>
          <a:noFill/>
          <a:ln w="5080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dirty="0"/>
              <a:t>Machine</a:t>
            </a:r>
          </a:p>
        </p:txBody>
      </p:sp>
      <p:sp>
        <p:nvSpPr>
          <p:cNvPr id="21" name="Line Callout 1 20">
            <a:extLst>
              <a:ext uri="{FF2B5EF4-FFF2-40B4-BE49-F238E27FC236}">
                <a16:creationId xmlns:a16="http://schemas.microsoft.com/office/drawing/2014/main" id="{472A33F9-4F89-F745-B951-D1F5D693AF3F}"/>
              </a:ext>
            </a:extLst>
          </p:cNvPr>
          <p:cNvSpPr/>
          <p:nvPr/>
        </p:nvSpPr>
        <p:spPr>
          <a:xfrm>
            <a:off x="1038926" y="1961322"/>
            <a:ext cx="3637325" cy="3366052"/>
          </a:xfrm>
          <a:prstGeom prst="borderCallout1">
            <a:avLst>
              <a:gd name="adj1" fmla="val 71313"/>
              <a:gd name="adj2" fmla="val 99779"/>
              <a:gd name="adj3" fmla="val 71275"/>
              <a:gd name="adj4" fmla="val 118681"/>
            </a:avLst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64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F25A-9407-D340-9013-F88582A1C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daemon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2E2C6E-6E54-3743-BB53-920CA0E79B14}"/>
              </a:ext>
            </a:extLst>
          </p:cNvPr>
          <p:cNvSpPr/>
          <p:nvPr/>
        </p:nvSpPr>
        <p:spPr>
          <a:xfrm>
            <a:off x="5348550" y="3915062"/>
            <a:ext cx="2031059" cy="901068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Docker daemon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70D579-23F9-6849-9BAB-94C20161CA6F}"/>
              </a:ext>
            </a:extLst>
          </p:cNvPr>
          <p:cNvSpPr/>
          <p:nvPr/>
        </p:nvSpPr>
        <p:spPr>
          <a:xfrm>
            <a:off x="7983425" y="678894"/>
            <a:ext cx="2031059" cy="901068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Remote Client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B9B168-EF38-374E-B9F2-871EE9C2C5B0}"/>
              </a:ext>
            </a:extLst>
          </p:cNvPr>
          <p:cNvSpPr/>
          <p:nvPr/>
        </p:nvSpPr>
        <p:spPr>
          <a:xfrm>
            <a:off x="9602772" y="2265168"/>
            <a:ext cx="2031059" cy="90106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Registry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54933460-CA7B-3D45-BBC5-32904B3B7A29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rot="5400000" flipH="1" flipV="1">
            <a:off x="6513967" y="1430075"/>
            <a:ext cx="2335100" cy="2634875"/>
          </a:xfrm>
          <a:prstGeom prst="bentConnector3">
            <a:avLst>
              <a:gd name="adj1" fmla="val 50000"/>
            </a:avLst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D996F894-0494-5347-9276-1386F0A7616A}"/>
              </a:ext>
            </a:extLst>
          </p:cNvPr>
          <p:cNvCxnSpPr>
            <a:cxnSpLocks/>
            <a:stCxn id="4" idx="3"/>
            <a:endCxn id="6" idx="2"/>
          </p:cNvCxnSpPr>
          <p:nvPr/>
        </p:nvCxnSpPr>
        <p:spPr>
          <a:xfrm flipV="1">
            <a:off x="7379609" y="3166236"/>
            <a:ext cx="3238693" cy="1199360"/>
          </a:xfrm>
          <a:prstGeom prst="bentConnector2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D526C18D-11BF-D248-A3CA-86E49C295551}"/>
              </a:ext>
            </a:extLst>
          </p:cNvPr>
          <p:cNvSpPr/>
          <p:nvPr/>
        </p:nvSpPr>
        <p:spPr>
          <a:xfrm>
            <a:off x="1235487" y="2087257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2E75F1-AD51-5546-883B-339AF914DD86}"/>
              </a:ext>
            </a:extLst>
          </p:cNvPr>
          <p:cNvSpPr/>
          <p:nvPr/>
        </p:nvSpPr>
        <p:spPr>
          <a:xfrm>
            <a:off x="1235487" y="3113345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2651F0-7760-5940-8275-05BD6FCDFBE9}"/>
              </a:ext>
            </a:extLst>
          </p:cNvPr>
          <p:cNvSpPr/>
          <p:nvPr/>
        </p:nvSpPr>
        <p:spPr>
          <a:xfrm>
            <a:off x="1235487" y="4174397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A1F6E1-C218-B04C-95ED-7944D1720DB3}"/>
              </a:ext>
            </a:extLst>
          </p:cNvPr>
          <p:cNvSpPr/>
          <p:nvPr/>
        </p:nvSpPr>
        <p:spPr>
          <a:xfrm>
            <a:off x="2938391" y="2087256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DF1EE6F-9679-D04E-A60B-EA0710853F68}"/>
              </a:ext>
            </a:extLst>
          </p:cNvPr>
          <p:cNvSpPr/>
          <p:nvPr/>
        </p:nvSpPr>
        <p:spPr>
          <a:xfrm>
            <a:off x="2938391" y="3113345"/>
            <a:ext cx="1431236" cy="834887"/>
          </a:xfrm>
          <a:prstGeom prst="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2AD00C-7E4A-D649-8431-4B3988C73F58}"/>
              </a:ext>
            </a:extLst>
          </p:cNvPr>
          <p:cNvSpPr/>
          <p:nvPr/>
        </p:nvSpPr>
        <p:spPr>
          <a:xfrm>
            <a:off x="838200" y="1867202"/>
            <a:ext cx="7181950" cy="3698711"/>
          </a:xfrm>
          <a:prstGeom prst="rect">
            <a:avLst/>
          </a:prstGeom>
          <a:noFill/>
          <a:ln w="5080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dirty="0"/>
              <a:t>Machine</a:t>
            </a:r>
          </a:p>
        </p:txBody>
      </p:sp>
      <p:sp>
        <p:nvSpPr>
          <p:cNvPr id="21" name="Line Callout 1 20">
            <a:extLst>
              <a:ext uri="{FF2B5EF4-FFF2-40B4-BE49-F238E27FC236}">
                <a16:creationId xmlns:a16="http://schemas.microsoft.com/office/drawing/2014/main" id="{472A33F9-4F89-F745-B951-D1F5D693AF3F}"/>
              </a:ext>
            </a:extLst>
          </p:cNvPr>
          <p:cNvSpPr/>
          <p:nvPr/>
        </p:nvSpPr>
        <p:spPr>
          <a:xfrm>
            <a:off x="1038926" y="1961322"/>
            <a:ext cx="3637325" cy="3366052"/>
          </a:xfrm>
          <a:prstGeom prst="borderCallout1">
            <a:avLst>
              <a:gd name="adj1" fmla="val 71313"/>
              <a:gd name="adj2" fmla="val 99779"/>
              <a:gd name="adj3" fmla="val 71275"/>
              <a:gd name="adj4" fmla="val 118681"/>
            </a:avLst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114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66AA1-2E45-C643-9FDF-F5F490F06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orchestration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76B46-51E2-D34D-9A76-DD132897C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Manage a set of containers over many machines</a:t>
            </a:r>
          </a:p>
          <a:p>
            <a:pPr lvl="1"/>
            <a:r>
              <a:rPr lang="en-US" dirty="0"/>
              <a:t>Scheduling</a:t>
            </a:r>
          </a:p>
          <a:p>
            <a:pPr lvl="1"/>
            <a:r>
              <a:rPr lang="en-US" dirty="0"/>
              <a:t>Auto scaling</a:t>
            </a:r>
          </a:p>
          <a:p>
            <a:pPr lvl="1"/>
            <a:r>
              <a:rPr lang="en-US" dirty="0"/>
              <a:t>Fault tolerance</a:t>
            </a:r>
          </a:p>
          <a:p>
            <a:pPr lvl="1"/>
            <a:r>
              <a:rPr lang="en-US" dirty="0"/>
              <a:t>Upgrade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E1F04-B7B4-B549-8B59-8DA4C46D8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44" y="4479234"/>
            <a:ext cx="2609623" cy="9003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96AED7-9E53-A845-848A-2EE99DF8E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485" y="3833517"/>
            <a:ext cx="2515273" cy="24783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87833-A82A-4441-8616-984F1826E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4522" y="4292842"/>
            <a:ext cx="1940906" cy="147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11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5FA3B-0984-6F40-89E0-33E5E424B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Docker?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A6DC5-C2BE-B545-AA51-ABF9F53AA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kernel does not know what a container means</a:t>
            </a:r>
          </a:p>
          <a:p>
            <a:pPr lvl="1"/>
            <a:r>
              <a:rPr lang="en-US" dirty="0"/>
              <a:t>A set of processes running in a set of namespaces and </a:t>
            </a:r>
            <a:r>
              <a:rPr lang="en-US" dirty="0" err="1"/>
              <a:t>cgroups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Docker is a tool to manage containers</a:t>
            </a:r>
          </a:p>
          <a:p>
            <a:pPr lvl="1"/>
            <a:r>
              <a:rPr lang="en-US" dirty="0"/>
              <a:t>When creating a new container, Docker configures the corresponding namespaces and </a:t>
            </a:r>
            <a:r>
              <a:rPr lang="en-US" dirty="0" err="1"/>
              <a:t>cgroups</a:t>
            </a:r>
            <a:endParaRPr lang="en-US" dirty="0"/>
          </a:p>
          <a:p>
            <a:pPr lvl="1"/>
            <a:r>
              <a:rPr lang="en-US" dirty="0"/>
              <a:t>Manage container images</a:t>
            </a:r>
          </a:p>
          <a:p>
            <a:pPr lvl="1"/>
            <a:r>
              <a:rPr lang="en-US" dirty="0"/>
              <a:t>Interface container orchestrators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806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BA71-5F5D-864E-8222-B9D3A5B57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A34B9-2DF3-1E49-9B5A-4128ACDAC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container image is a package of runnable programs plus their dependencies (e.g., runtime, libraries)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docker run --name </a:t>
            </a:r>
            <a:r>
              <a:rPr lang="en-US" dirty="0">
                <a:solidFill>
                  <a:schemeClr val="accent2"/>
                </a:solidFill>
              </a:rPr>
              <a:t>my-</a:t>
            </a:r>
            <a:r>
              <a:rPr lang="en-US" dirty="0" err="1">
                <a:solidFill>
                  <a:schemeClr val="accent2"/>
                </a:solidFill>
              </a:rPr>
              <a:t>memcache</a:t>
            </a:r>
            <a:r>
              <a:rPr lang="en-US" dirty="0"/>
              <a:t> </a:t>
            </a:r>
            <a:r>
              <a:rPr lang="en-US" dirty="0" err="1">
                <a:solidFill>
                  <a:schemeClr val="accent4"/>
                </a:solidFill>
              </a:rPr>
              <a:t>memcached</a:t>
            </a:r>
            <a:endParaRPr lang="en-US" dirty="0">
              <a:solidFill>
                <a:schemeClr val="accent4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9F5A304-0689-4342-B082-377E8BD894E1}"/>
              </a:ext>
            </a:extLst>
          </p:cNvPr>
          <p:cNvCxnSpPr>
            <a:cxnSpLocks/>
          </p:cNvCxnSpPr>
          <p:nvPr/>
        </p:nvCxnSpPr>
        <p:spPr>
          <a:xfrm flipV="1">
            <a:off x="4258491" y="3712192"/>
            <a:ext cx="600112" cy="99106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C9AECE-2035-5540-AC43-96C11550C106}"/>
              </a:ext>
            </a:extLst>
          </p:cNvPr>
          <p:cNvSpPr txBox="1"/>
          <p:nvPr/>
        </p:nvSpPr>
        <p:spPr>
          <a:xfrm>
            <a:off x="2312125" y="4838198"/>
            <a:ext cx="34697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Name of the container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F8BF3F-0117-9841-BDC0-A0E95BFBC89B}"/>
              </a:ext>
            </a:extLst>
          </p:cNvPr>
          <p:cNvSpPr txBox="1"/>
          <p:nvPr/>
        </p:nvSpPr>
        <p:spPr>
          <a:xfrm>
            <a:off x="7302951" y="4760453"/>
            <a:ext cx="25769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Container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D51CE5D-3B9C-024E-9E63-B8DA4A5FDA23}"/>
              </a:ext>
            </a:extLst>
          </p:cNvPr>
          <p:cNvCxnSpPr>
            <a:cxnSpLocks/>
          </p:cNvCxnSpPr>
          <p:nvPr/>
        </p:nvCxnSpPr>
        <p:spPr>
          <a:xfrm flipH="1" flipV="1">
            <a:off x="7998416" y="3712192"/>
            <a:ext cx="280478" cy="79449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575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ABB3C-840B-AB4C-9FB4-9B89BA264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your own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883BA-3CA6-B246-B7F6-680968C89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FROM ubuntu:18.04</a:t>
            </a:r>
          </a:p>
          <a:p>
            <a:pPr marL="0" indent="0">
              <a:buNone/>
            </a:pPr>
            <a:r>
              <a:rPr lang="en-US" dirty="0"/>
              <a:t>RUN apt update</a:t>
            </a:r>
          </a:p>
          <a:p>
            <a:pPr marL="0" indent="0">
              <a:buNone/>
            </a:pPr>
            <a:r>
              <a:rPr lang="en-US" dirty="0"/>
              <a:t>RUN apt install git</a:t>
            </a:r>
          </a:p>
          <a:p>
            <a:pPr marL="0" indent="0">
              <a:buNone/>
            </a:pPr>
            <a:r>
              <a:rPr lang="en-US" dirty="0"/>
              <a:t>RUN echo “hello world!” &gt;&gt; </a:t>
            </a:r>
            <a:r>
              <a:rPr lang="en-US" dirty="0" err="1"/>
              <a:t>hello.txt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CMD [“/bin/</a:t>
            </a:r>
            <a:r>
              <a:rPr lang="en-US" dirty="0" err="1"/>
              <a:t>sh</a:t>
            </a:r>
            <a:r>
              <a:rPr lang="en-US" dirty="0"/>
              <a:t>”]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docker build –t &lt;</a:t>
            </a:r>
            <a:r>
              <a:rPr lang="en-US" dirty="0" err="1"/>
              <a:t>name_of_image</a:t>
            </a:r>
            <a:r>
              <a:rPr lang="en-US" dirty="0"/>
              <a:t>&gt; 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1A16CF-F34F-274A-8FBB-66DE8077F74B}"/>
              </a:ext>
            </a:extLst>
          </p:cNvPr>
          <p:cNvSpPr txBox="1"/>
          <p:nvPr/>
        </p:nvSpPr>
        <p:spPr>
          <a:xfrm>
            <a:off x="8085930" y="2019002"/>
            <a:ext cx="1836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Base image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52346F9-D7CD-2D4D-AB29-766B4EC92F83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4532244" y="2019002"/>
            <a:ext cx="3553686" cy="26161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BCC8B2E-3464-044D-A38C-82445B3E0D17}"/>
              </a:ext>
            </a:extLst>
          </p:cNvPr>
          <p:cNvSpPr txBox="1"/>
          <p:nvPr/>
        </p:nvSpPr>
        <p:spPr>
          <a:xfrm>
            <a:off x="8629269" y="2682987"/>
            <a:ext cx="28813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Instructions to run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44B4571-02BB-F841-847E-217BA4B8053D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5075583" y="2682987"/>
            <a:ext cx="3553686" cy="26161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0160A2A-9767-2642-A839-13CCFA3CC534}"/>
              </a:ext>
            </a:extLst>
          </p:cNvPr>
          <p:cNvCxnSpPr>
            <a:cxnSpLocks/>
          </p:cNvCxnSpPr>
          <p:nvPr/>
        </p:nvCxnSpPr>
        <p:spPr>
          <a:xfrm flipH="1">
            <a:off x="4532244" y="3073706"/>
            <a:ext cx="3940190" cy="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5378FF7-482E-944E-83E5-48D363145D8F}"/>
              </a:ext>
            </a:extLst>
          </p:cNvPr>
          <p:cNvCxnSpPr>
            <a:cxnSpLocks/>
          </p:cNvCxnSpPr>
          <p:nvPr/>
        </p:nvCxnSpPr>
        <p:spPr>
          <a:xfrm flipH="1">
            <a:off x="6917636" y="3202816"/>
            <a:ext cx="1554798" cy="33551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A78E002-1899-6247-BAAB-F88604111925}"/>
              </a:ext>
            </a:extLst>
          </p:cNvPr>
          <p:cNvSpPr txBox="1"/>
          <p:nvPr/>
        </p:nvSpPr>
        <p:spPr>
          <a:xfrm>
            <a:off x="7695035" y="4002303"/>
            <a:ext cx="30229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program to run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345B9F0-194A-5441-87A4-C350B24F961B}"/>
              </a:ext>
            </a:extLst>
          </p:cNvPr>
          <p:cNvCxnSpPr>
            <a:cxnSpLocks/>
          </p:cNvCxnSpPr>
          <p:nvPr/>
        </p:nvCxnSpPr>
        <p:spPr>
          <a:xfrm flipH="1" flipV="1">
            <a:off x="3631096" y="4096156"/>
            <a:ext cx="3907104" cy="23827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93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ABB3C-840B-AB4C-9FB4-9B89BA264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other people’s containers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36A600-2182-F049-B611-43BF76D74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Container image through registry</a:t>
            </a:r>
          </a:p>
          <a:p>
            <a:pPr lvl="1"/>
            <a:r>
              <a:rPr lang="en-US" dirty="0" err="1"/>
              <a:t>DockerHub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333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B1AC5-9E3D-8348-946B-EBC4870DB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registry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9E42E-68DC-874A-969B-6B161E265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DockerHub</a:t>
            </a:r>
            <a:endParaRPr lang="en-US" dirty="0"/>
          </a:p>
          <a:p>
            <a:pPr lvl="1"/>
            <a:r>
              <a:rPr lang="en-US" dirty="0"/>
              <a:t>Database (e.g., Oracle DB, IBM DB2, Postgres, Mongo, Redis)</a:t>
            </a:r>
          </a:p>
          <a:p>
            <a:pPr lvl="1"/>
            <a:r>
              <a:rPr lang="en-US" dirty="0"/>
              <a:t>Web server (e.g., Nginx, Apache httpd)</a:t>
            </a:r>
          </a:p>
          <a:p>
            <a:pPr lvl="1"/>
            <a:r>
              <a:rPr lang="en-US" dirty="0"/>
              <a:t>Language runtime (e.g., Java, Python, Go)</a:t>
            </a:r>
          </a:p>
          <a:p>
            <a:pPr lvl="1"/>
            <a:r>
              <a:rPr lang="en-US" dirty="0"/>
              <a:t>Linux distribution (</a:t>
            </a:r>
            <a:r>
              <a:rPr lang="en-US" dirty="0" err="1"/>
              <a:t>e.g</a:t>
            </a:r>
            <a:r>
              <a:rPr lang="en-US" dirty="0"/>
              <a:t>, Ubuntu, CentOS, Amazon Linux)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390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44F2A-E52C-7D49-85DE-DA858B686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Pull/Pull image from/to </a:t>
            </a:r>
            <a:r>
              <a:rPr lang="en-US" dirty="0" err="1"/>
              <a:t>DockerHub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A5856FC-E891-184A-A185-441E0B5DE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docker run --name </a:t>
            </a:r>
            <a:r>
              <a:rPr lang="en-US" dirty="0">
                <a:solidFill>
                  <a:schemeClr val="accent2"/>
                </a:solidFill>
              </a:rPr>
              <a:t>my-</a:t>
            </a:r>
            <a:r>
              <a:rPr lang="en-US" dirty="0" err="1">
                <a:solidFill>
                  <a:schemeClr val="accent2"/>
                </a:solidFill>
              </a:rPr>
              <a:t>memcache</a:t>
            </a:r>
            <a:r>
              <a:rPr lang="en-US" dirty="0"/>
              <a:t> </a:t>
            </a:r>
            <a:r>
              <a:rPr lang="en-US" dirty="0" err="1">
                <a:solidFill>
                  <a:schemeClr val="accent4"/>
                </a:solidFill>
              </a:rPr>
              <a:t>memcached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docker pull </a:t>
            </a:r>
            <a:r>
              <a:rPr lang="en-US" dirty="0" err="1">
                <a:solidFill>
                  <a:schemeClr val="accent4"/>
                </a:solidFill>
              </a:rPr>
              <a:t>memcached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docker pull/push &lt;account&gt;/&lt;</a:t>
            </a:r>
            <a:r>
              <a:rPr lang="en-US" dirty="0" err="1"/>
              <a:t>name_of_project</a:t>
            </a:r>
            <a:r>
              <a:rPr lang="en-US" dirty="0"/>
              <a:t>&gt;:&lt;version&gt;</a:t>
            </a: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B033E99-C3B8-2F4A-87C6-DDF5957E6C07}"/>
              </a:ext>
            </a:extLst>
          </p:cNvPr>
          <p:cNvCxnSpPr>
            <a:cxnSpLocks/>
          </p:cNvCxnSpPr>
          <p:nvPr/>
        </p:nvCxnSpPr>
        <p:spPr>
          <a:xfrm>
            <a:off x="1656522" y="2411896"/>
            <a:ext cx="477078" cy="56984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9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622EA-CA60-AA4C-B72C-C015892E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EEAEE-24B5-0D40-B2CD-F1DAD2867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run ”docker build”, you see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Step 1/5:…</a:t>
            </a: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r>
              <a:rPr lang="en-US" dirty="0"/>
              <a:t>Removing intermediate container …</a:t>
            </a:r>
          </a:p>
          <a:p>
            <a:pPr marL="0" indent="0">
              <a:buNone/>
            </a:pPr>
            <a:r>
              <a:rPr lang="en-US" dirty="0"/>
              <a:t>Step 2/5:…</a:t>
            </a: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r>
              <a:rPr lang="en-US" dirty="0"/>
              <a:t>Removing intermediate container …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4A3C7D-5116-7749-8708-35EA695F1837}"/>
              </a:ext>
            </a:extLst>
          </p:cNvPr>
          <p:cNvSpPr/>
          <p:nvPr/>
        </p:nvSpPr>
        <p:spPr>
          <a:xfrm>
            <a:off x="7828157" y="4895386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(Ubuntu 18.04)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FBA240-9F99-E44D-B853-9A1787D096C4}"/>
              </a:ext>
            </a:extLst>
          </p:cNvPr>
          <p:cNvSpPr/>
          <p:nvPr/>
        </p:nvSpPr>
        <p:spPr>
          <a:xfrm>
            <a:off x="7828156" y="3854606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(apt update)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939E89-17BE-C546-A7E6-4259720CB94D}"/>
              </a:ext>
            </a:extLst>
          </p:cNvPr>
          <p:cNvSpPr/>
          <p:nvPr/>
        </p:nvSpPr>
        <p:spPr>
          <a:xfrm>
            <a:off x="7828155" y="2813826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(apt install –y git)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057F9C-3918-1849-A00A-3E65DA261D11}"/>
              </a:ext>
            </a:extLst>
          </p:cNvPr>
          <p:cNvSpPr/>
          <p:nvPr/>
        </p:nvSpPr>
        <p:spPr>
          <a:xfrm>
            <a:off x="7828154" y="1773046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(echo “hello world” &gt;&gt; </a:t>
            </a:r>
            <a:r>
              <a:rPr lang="en-US" dirty="0" err="1"/>
              <a:t>hello.txt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49413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622EA-CA60-AA4C-B72C-C015892E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images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4A3C7D-5116-7749-8708-35EA695F1837}"/>
              </a:ext>
            </a:extLst>
          </p:cNvPr>
          <p:cNvSpPr/>
          <p:nvPr/>
        </p:nvSpPr>
        <p:spPr>
          <a:xfrm>
            <a:off x="925552" y="4813028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(Ubuntu 18.04)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FBA240-9F99-E44D-B853-9A1787D096C4}"/>
              </a:ext>
            </a:extLst>
          </p:cNvPr>
          <p:cNvSpPr/>
          <p:nvPr/>
        </p:nvSpPr>
        <p:spPr>
          <a:xfrm>
            <a:off x="925551" y="3772248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(apt update)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939E89-17BE-C546-A7E6-4259720CB94D}"/>
              </a:ext>
            </a:extLst>
          </p:cNvPr>
          <p:cNvSpPr/>
          <p:nvPr/>
        </p:nvSpPr>
        <p:spPr>
          <a:xfrm>
            <a:off x="925550" y="2731468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(apt install –y git)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057F9C-3918-1849-A00A-3E65DA261D11}"/>
              </a:ext>
            </a:extLst>
          </p:cNvPr>
          <p:cNvSpPr/>
          <p:nvPr/>
        </p:nvSpPr>
        <p:spPr>
          <a:xfrm>
            <a:off x="925549" y="1690688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(echo “hello world” &gt;&gt; </a:t>
            </a:r>
            <a:r>
              <a:rPr lang="en-US" dirty="0" err="1"/>
              <a:t>hello.txt</a:t>
            </a:r>
            <a:r>
              <a:rPr lang="en-US" dirty="0"/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D9C3D-866F-724B-8380-5674A565843D}"/>
              </a:ext>
            </a:extLst>
          </p:cNvPr>
          <p:cNvSpPr/>
          <p:nvPr/>
        </p:nvSpPr>
        <p:spPr>
          <a:xfrm>
            <a:off x="4835911" y="2731468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(apt install –y </a:t>
            </a:r>
            <a:r>
              <a:rPr lang="en-US" dirty="0" err="1"/>
              <a:t>memcached</a:t>
            </a:r>
            <a:r>
              <a:rPr lang="en-US" dirty="0"/>
              <a:t>)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249916E7-ADBD-FE41-9A8F-8B3E586798AF}"/>
              </a:ext>
            </a:extLst>
          </p:cNvPr>
          <p:cNvCxnSpPr>
            <a:stCxn id="5" idx="3"/>
            <a:endCxn id="10" idx="2"/>
          </p:cNvCxnSpPr>
          <p:nvPr/>
        </p:nvCxnSpPr>
        <p:spPr>
          <a:xfrm flipV="1">
            <a:off x="4215160" y="3523204"/>
            <a:ext cx="2265556" cy="644912"/>
          </a:xfrm>
          <a:prstGeom prst="bentConnector2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3BFF3A39-FDD1-DE48-8D94-AB6119543D1B}"/>
              </a:ext>
            </a:extLst>
          </p:cNvPr>
          <p:cNvCxnSpPr>
            <a:cxnSpLocks/>
            <a:stCxn id="5" idx="3"/>
            <a:endCxn id="16" idx="2"/>
          </p:cNvCxnSpPr>
          <p:nvPr/>
        </p:nvCxnSpPr>
        <p:spPr>
          <a:xfrm flipV="1">
            <a:off x="4215160" y="3523204"/>
            <a:ext cx="5982790" cy="644912"/>
          </a:xfrm>
          <a:prstGeom prst="bentConnector2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1B088F0-A6E8-074D-BBAD-D3BC8DCBB183}"/>
              </a:ext>
            </a:extLst>
          </p:cNvPr>
          <p:cNvSpPr/>
          <p:nvPr/>
        </p:nvSpPr>
        <p:spPr>
          <a:xfrm>
            <a:off x="8553145" y="2731468"/>
            <a:ext cx="3289609" cy="7917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Layer (apt install –y </a:t>
            </a:r>
            <a:r>
              <a:rPr lang="en-US" dirty="0" err="1"/>
              <a:t>redis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4244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Duke Light">
      <a:dk1>
        <a:srgbClr val="001A57"/>
      </a:dk1>
      <a:lt1>
        <a:srgbClr val="FFFFFF"/>
      </a:lt1>
      <a:dk2>
        <a:srgbClr val="666666"/>
      </a:dk2>
      <a:lt2>
        <a:srgbClr val="E2E6ED"/>
      </a:lt2>
      <a:accent1>
        <a:srgbClr val="005587"/>
      </a:accent1>
      <a:accent2>
        <a:srgbClr val="0577B1"/>
      </a:accent2>
      <a:accent3>
        <a:srgbClr val="FFD960"/>
      </a:accent3>
      <a:accent4>
        <a:srgbClr val="C84E00"/>
      </a:accent4>
      <a:accent5>
        <a:srgbClr val="993399"/>
      </a:accent5>
      <a:accent6>
        <a:srgbClr val="339898"/>
      </a:accent6>
      <a:hlink>
        <a:srgbClr val="E89923"/>
      </a:hlink>
      <a:folHlink>
        <a:srgbClr val="E8992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2" id="{E77936DB-79DB-3A43-8D16-AEE2EF52FA2D}" vid="{0948C85F-EF1F-BF48-AE9D-D3438549D3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9301</TotalTime>
  <Words>507</Words>
  <Application>Microsoft Macintosh PowerPoint</Application>
  <PresentationFormat>Widescreen</PresentationFormat>
  <Paragraphs>131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Helvetica Light</vt:lpstr>
      <vt:lpstr>Office Theme</vt:lpstr>
      <vt:lpstr>Docker</vt:lpstr>
      <vt:lpstr>What’s Docker?</vt:lpstr>
      <vt:lpstr>Container images</vt:lpstr>
      <vt:lpstr>Create your own image</vt:lpstr>
      <vt:lpstr>Deploy other people’s containers</vt:lpstr>
      <vt:lpstr>Image registry</vt:lpstr>
      <vt:lpstr>Pull/Pull image from/to DockerHub</vt:lpstr>
      <vt:lpstr>Layered images</vt:lpstr>
      <vt:lpstr>Layered images</vt:lpstr>
      <vt:lpstr>Copy-on-write file systems</vt:lpstr>
      <vt:lpstr>Volume</vt:lpstr>
      <vt:lpstr>Networking (bridge mode)</vt:lpstr>
      <vt:lpstr>Docker daemon</vt:lpstr>
      <vt:lpstr>Docker daemon</vt:lpstr>
      <vt:lpstr>Container orchestration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Danyang Zhuo</dc:creator>
  <cp:lastModifiedBy>Danyang Zhuo, Ph.D.</cp:lastModifiedBy>
  <cp:revision>282</cp:revision>
  <dcterms:created xsi:type="dcterms:W3CDTF">2020-08-02T01:53:20Z</dcterms:created>
  <dcterms:modified xsi:type="dcterms:W3CDTF">2020-08-09T21:54:41Z</dcterms:modified>
</cp:coreProperties>
</file>

<file path=docProps/thumbnail.jpeg>
</file>